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Roboto"/>
      <p:regular r:id="rId37"/>
      <p:bold r:id="rId38"/>
      <p:italic r:id="rId39"/>
      <p:boldItalic r:id="rId40"/>
    </p:embeddedFont>
    <p:embeddedFont>
      <p:font typeface="Lato"/>
      <p:regular r:id="rId41"/>
      <p:bold r:id="rId42"/>
      <p:italic r:id="rId43"/>
      <p:boldItalic r:id="rId44"/>
    </p:embeddedFont>
    <p:embeddedFont>
      <p:font typeface="Source Code Pro"/>
      <p:regular r:id="rId45"/>
      <p:bold r:id="rId46"/>
      <p:italic r:id="rId47"/>
      <p:boldItalic r:id="rId48"/>
    </p:embeddedFont>
    <p:embeddedFont>
      <p:font typeface="Roboto Mon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42" Type="http://schemas.openxmlformats.org/officeDocument/2006/relationships/font" Target="fonts/Lato-bold.fntdata"/><Relationship Id="rId41" Type="http://schemas.openxmlformats.org/officeDocument/2006/relationships/font" Target="fonts/Lato-regular.fntdata"/><Relationship Id="rId44" Type="http://schemas.openxmlformats.org/officeDocument/2006/relationships/font" Target="fonts/Lato-boldItalic.fntdata"/><Relationship Id="rId43" Type="http://schemas.openxmlformats.org/officeDocument/2006/relationships/font" Target="fonts/Lato-italic.fntdata"/><Relationship Id="rId46" Type="http://schemas.openxmlformats.org/officeDocument/2006/relationships/font" Target="fonts/SourceCodePro-bold.fntdata"/><Relationship Id="rId45" Type="http://schemas.openxmlformats.org/officeDocument/2006/relationships/font" Target="fonts/SourceCodePr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SourceCodePro-boldItalic.fntdata"/><Relationship Id="rId47" Type="http://schemas.openxmlformats.org/officeDocument/2006/relationships/font" Target="fonts/SourceCodePro-italic.fntdata"/><Relationship Id="rId49" Type="http://schemas.openxmlformats.org/officeDocument/2006/relationships/font" Target="fonts/RobotoMon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font" Target="fonts/Raleway-regular.fntdata"/><Relationship Id="rId32" Type="http://schemas.openxmlformats.org/officeDocument/2006/relationships/slide" Target="slides/slide27.xml"/><Relationship Id="rId35" Type="http://schemas.openxmlformats.org/officeDocument/2006/relationships/font" Target="fonts/Raleway-italic.fntdata"/><Relationship Id="rId34" Type="http://schemas.openxmlformats.org/officeDocument/2006/relationships/font" Target="fonts/Raleway-bold.fntdata"/><Relationship Id="rId37" Type="http://schemas.openxmlformats.org/officeDocument/2006/relationships/font" Target="fonts/Roboto-regular.fntdata"/><Relationship Id="rId36" Type="http://schemas.openxmlformats.org/officeDocument/2006/relationships/font" Target="fonts/Raleway-boldItalic.fntdata"/><Relationship Id="rId39" Type="http://schemas.openxmlformats.org/officeDocument/2006/relationships/font" Target="fonts/Roboto-italic.fntdata"/><Relationship Id="rId38" Type="http://schemas.openxmlformats.org/officeDocument/2006/relationships/font" Target="fonts/Roboto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Mono-italic.fntdata"/><Relationship Id="rId50" Type="http://schemas.openxmlformats.org/officeDocument/2006/relationships/font" Target="fonts/RobotoMono-bold.fntdata"/><Relationship Id="rId52" Type="http://schemas.openxmlformats.org/officeDocument/2006/relationships/font" Target="fonts/RobotoMon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8977e088b5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8977e088b5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a260e8fc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a260e8fc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8977e088b5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8977e088b5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89b682ee0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89b682ee0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89b682ee0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89b682ee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a29ac1eba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a29ac1eba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a29ac1eba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a29ac1eba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a29ac1eba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a29ac1eba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a2e0ceef7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a2e0ceef7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a29ac1eba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a29ac1eba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8977e088b5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8977e088b5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8977e088b5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8977e088b5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8f1774f5a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8f1774f5a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993f26a50d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993f26a50d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993f26a50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993f26a50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993f26a50d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993f26a50d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8f1774f5a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8f1774f5a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993f26a50d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993f26a50d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993f26a50d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993f26a50d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8977e088b5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8977e088b5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8977e088b5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8977e088b5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8977e088b5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8977e088b5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a260e8fc9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a260e8fc9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28b04910e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28b04910e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8977e088b5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8977e088b5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8977e088b5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8977e088b5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CG4002 Final Presentation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5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Ong Kan Wu (A0258702A)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Cheong Chen Kang (A0258239U)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Dheekshitha Murali Krishnan (A0256963N)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type="title"/>
          </p:nvPr>
        </p:nvSpPr>
        <p:spPr>
          <a:xfrm>
            <a:off x="729450" y="1318650"/>
            <a:ext cx="1612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Wand State Diagram</a:t>
            </a:r>
            <a:endParaRPr/>
          </a:p>
        </p:txBody>
      </p:sp>
      <p:pic>
        <p:nvPicPr>
          <p:cNvPr id="189" name="Google Shape;1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3747" y="-119598"/>
            <a:ext cx="6835650" cy="50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Power and Energy Consumption</a:t>
            </a:r>
            <a:endParaRPr/>
          </a:p>
        </p:txBody>
      </p:sp>
      <p:sp>
        <p:nvSpPr>
          <p:cNvPr id="195" name="Google Shape;195;p23"/>
          <p:cNvSpPr txBox="1"/>
          <p:nvPr>
            <p:ph idx="1" type="body"/>
          </p:nvPr>
        </p:nvSpPr>
        <p:spPr>
          <a:xfrm>
            <a:off x="767550" y="3543300"/>
            <a:ext cx="7688700" cy="13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-GB" sz="1200"/>
              <a:t>600mAh </a:t>
            </a:r>
            <a:r>
              <a:rPr lang="en-GB" sz="1200"/>
              <a:t>battery chosen as power source</a:t>
            </a:r>
            <a:endParaRPr sz="1200"/>
          </a:p>
          <a:p>
            <a:pPr indent="-3048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00"/>
              <a:buChar char="-"/>
            </a:pPr>
            <a:r>
              <a:rPr b="1" lang="en-GB" sz="1200"/>
              <a:t>5.27hrs</a:t>
            </a:r>
            <a:r>
              <a:rPr lang="en-GB" sz="1200"/>
              <a:t> of  run time, less recharge required, less wear if we do not leave battery to drain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b="1" lang="en-GB" sz="1200">
                <a:solidFill>
                  <a:srgbClr val="000000"/>
                </a:solidFill>
              </a:rPr>
              <a:t>Total power consumption:</a:t>
            </a:r>
            <a:r>
              <a:rPr lang="en-GB" sz="1200">
                <a:solidFill>
                  <a:srgbClr val="000000"/>
                </a:solidFill>
              </a:rPr>
              <a:t> 296 + 12.87 + 99 = </a:t>
            </a:r>
            <a:r>
              <a:rPr b="1" lang="en-GB" sz="1200">
                <a:solidFill>
                  <a:srgbClr val="000000"/>
                </a:solidFill>
              </a:rPr>
              <a:t>407.87mW 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lang="en-GB" sz="1200">
                <a:solidFill>
                  <a:srgbClr val="000000"/>
                </a:solidFill>
              </a:rPr>
              <a:t>E</a:t>
            </a:r>
            <a:r>
              <a:rPr b="1" lang="en-GB" sz="1200">
                <a:solidFill>
                  <a:srgbClr val="000000"/>
                </a:solidFill>
              </a:rPr>
              <a:t>nergy consumption for 1 wand per game (5 min):</a:t>
            </a:r>
            <a:r>
              <a:rPr lang="en-GB" sz="1200">
                <a:solidFill>
                  <a:srgbClr val="000000"/>
                </a:solidFill>
              </a:rPr>
              <a:t> 407.87 x 5 / 60 = 33.99mWh = </a:t>
            </a:r>
            <a:r>
              <a:rPr b="1" lang="en-GB" sz="1200">
                <a:solidFill>
                  <a:srgbClr val="000000"/>
                </a:solidFill>
              </a:rPr>
              <a:t>122.37J.  </a:t>
            </a:r>
            <a:endParaRPr b="1" sz="1200"/>
          </a:p>
        </p:txBody>
      </p:sp>
      <p:pic>
        <p:nvPicPr>
          <p:cNvPr id="196" name="Google Shape;19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100" y="1762412"/>
            <a:ext cx="5406850" cy="186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729450" y="1318650"/>
            <a:ext cx="19929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</a:t>
            </a:r>
            <a:r>
              <a:rPr lang="en-GB"/>
              <a:t>architecture</a:t>
            </a:r>
            <a:endParaRPr/>
          </a:p>
        </p:txBody>
      </p:sp>
      <p:sp>
        <p:nvSpPr>
          <p:cNvPr id="207" name="Google Shape;207;p25"/>
          <p:cNvSpPr/>
          <p:nvPr/>
        </p:nvSpPr>
        <p:spPr>
          <a:xfrm>
            <a:off x="6871254" y="2079591"/>
            <a:ext cx="229500" cy="11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8" name="Google Shape;208;p25" title="comms_flow.drawi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2700" y="723225"/>
            <a:ext cx="5575926" cy="391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/>
          <p:nvPr>
            <p:ph type="title"/>
          </p:nvPr>
        </p:nvSpPr>
        <p:spPr>
          <a:xfrm>
            <a:off x="657067" y="1228550"/>
            <a:ext cx="4190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540"/>
              <a:t>Topics</a:t>
            </a:r>
            <a:endParaRPr sz="2540"/>
          </a:p>
        </p:txBody>
      </p:sp>
      <p:sp>
        <p:nvSpPr>
          <p:cNvPr id="214" name="Google Shape;214;p26"/>
          <p:cNvSpPr txBox="1"/>
          <p:nvPr/>
        </p:nvSpPr>
        <p:spPr>
          <a:xfrm>
            <a:off x="738975" y="1831350"/>
            <a:ext cx="2907600" cy="13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latin typeface="Lato"/>
                <a:ea typeface="Lato"/>
                <a:cs typeface="Lato"/>
                <a:sym typeface="Lato"/>
              </a:rPr>
              <a:t>Subscribed (server.py):</a:t>
            </a:r>
            <a:br>
              <a:rPr b="1" lang="en-GB" sz="1300">
                <a:latin typeface="Lato"/>
                <a:ea typeface="Lato"/>
                <a:cs typeface="Lato"/>
                <a:sym typeface="Lato"/>
              </a:rPr>
            </a:b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4CCCC"/>
                </a:highlight>
                <a:latin typeface="Lato"/>
                <a:ea typeface="Lato"/>
                <a:cs typeface="Lato"/>
                <a:sym typeface="Lato"/>
              </a:rPr>
              <a:t>wand1/status (q1)   wand2/status (q1)</a:t>
            </a:r>
            <a:endParaRPr sz="1300">
              <a:highlight>
                <a:srgbClr val="F4CCCC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4CCCC"/>
                </a:highlight>
                <a:latin typeface="Lato"/>
                <a:ea typeface="Lato"/>
                <a:cs typeface="Lato"/>
                <a:sym typeface="Lato"/>
              </a:rPr>
              <a:t>wand1/batt   (q1)   wand2/batt   (q1)</a:t>
            </a:r>
            <a:endParaRPr sz="1300">
              <a:highlight>
                <a:srgbClr val="F4CCCC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FE599"/>
                </a:highlight>
                <a:latin typeface="Lato"/>
                <a:ea typeface="Lato"/>
                <a:cs typeface="Lato"/>
                <a:sym typeface="Lato"/>
              </a:rPr>
              <a:t>wand1/mpu    (q0)   wand2/mpu    (q0)</a:t>
            </a:r>
            <a:endParaRPr sz="1300">
              <a:highlight>
                <a:srgbClr val="FFE599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A4C2F4"/>
                </a:highlight>
                <a:latin typeface="Lato"/>
                <a:ea typeface="Lato"/>
                <a:cs typeface="Lato"/>
                <a:sym typeface="Lato"/>
              </a:rPr>
              <a:t>wand1/cast   (q2)   wand2/cast   (q2)</a:t>
            </a:r>
            <a:endParaRPr sz="1300">
              <a:highlight>
                <a:srgbClr val="A4C2F4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6"/>
          <p:cNvSpPr txBox="1"/>
          <p:nvPr/>
        </p:nvSpPr>
        <p:spPr>
          <a:xfrm>
            <a:off x="4192525" y="1753050"/>
            <a:ext cx="4644000" cy="15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latin typeface="Lato"/>
                <a:ea typeface="Lato"/>
                <a:cs typeface="Lato"/>
                <a:sym typeface="Lato"/>
              </a:rPr>
              <a:t>Published </a:t>
            </a:r>
            <a:r>
              <a:rPr b="1" lang="en-GB" sz="1300">
                <a:latin typeface="Lato"/>
                <a:ea typeface="Lato"/>
                <a:cs typeface="Lato"/>
                <a:sym typeface="Lato"/>
              </a:rPr>
              <a:t>(server.py):</a:t>
            </a:r>
            <a:br>
              <a:rPr b="1" lang="en-GB" sz="1300">
                <a:latin typeface="Lato"/>
                <a:ea typeface="Lato"/>
                <a:cs typeface="Lato"/>
                <a:sym typeface="Lato"/>
              </a:rPr>
            </a:b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4CCCC"/>
                </a:highlight>
                <a:latin typeface="Lato"/>
                <a:ea typeface="Lato"/>
                <a:cs typeface="Lato"/>
                <a:sym typeface="Lato"/>
              </a:rPr>
              <a:t>u96/status     (q1, retain=True)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        // readiness + wand states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FE599"/>
                </a:highlight>
                <a:latin typeface="Lato"/>
                <a:ea typeface="Lato"/>
                <a:cs typeface="Lato"/>
                <a:sym typeface="Lato"/>
              </a:rPr>
              <a:t>u96/game       (q0, retain=True) 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  	     // battlefield frame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A4C2F4"/>
                </a:highlight>
                <a:latin typeface="Lato"/>
                <a:ea typeface="Lato"/>
                <a:cs typeface="Lato"/>
                <a:sym typeface="Lato"/>
              </a:rPr>
              <a:t>u96/wand1/spell (q2)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               	     // result back to wand 1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A4C2F4"/>
                </a:highlight>
                <a:latin typeface="Lato"/>
                <a:ea typeface="Lato"/>
                <a:cs typeface="Lato"/>
                <a:sym typeface="Lato"/>
              </a:rPr>
              <a:t>u96/wand2/spell (q2)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               	     // result back to wand 2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4CCCC"/>
                </a:highlight>
                <a:latin typeface="Lato"/>
                <a:ea typeface="Lato"/>
                <a:cs typeface="Lato"/>
                <a:sym typeface="Lato"/>
              </a:rPr>
              <a:t>u96/game_end   (q1, retain=True)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   // winner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6"/>
          <p:cNvSpPr txBox="1"/>
          <p:nvPr/>
        </p:nvSpPr>
        <p:spPr>
          <a:xfrm>
            <a:off x="908200" y="3551325"/>
            <a:ext cx="6806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highlight>
                  <a:srgbClr val="FFE599"/>
                </a:highlight>
              </a:rPr>
              <a:t>QoS 0</a:t>
            </a:r>
            <a:r>
              <a:rPr lang="en-GB" sz="1100">
                <a:highlight>
                  <a:srgbClr val="FFE599"/>
                </a:highlight>
              </a:rPr>
              <a:t> </a:t>
            </a:r>
            <a:r>
              <a:rPr b="1" lang="en-GB" sz="1100"/>
              <a:t>(fast):</a:t>
            </a:r>
            <a:r>
              <a:rPr lang="en-GB" sz="1100"/>
              <a:t> noisy telemetry where only the </a:t>
            </a:r>
            <a:r>
              <a:rPr i="1" lang="en-GB" sz="1100"/>
              <a:t>latest</a:t>
            </a:r>
            <a:r>
              <a:rPr lang="en-GB" sz="1100"/>
              <a:t> matters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highlight>
                  <a:srgbClr val="F4CCCC"/>
                </a:highlight>
              </a:rPr>
              <a:t>QoS 1</a:t>
            </a:r>
            <a:r>
              <a:rPr lang="en-GB" sz="1100"/>
              <a:t> </a:t>
            </a:r>
            <a:r>
              <a:rPr b="1" lang="en-GB" sz="1100"/>
              <a:t>(reliable):</a:t>
            </a:r>
            <a:r>
              <a:rPr lang="en-GB" sz="1100"/>
              <a:t> state snapshots that must arrive; duplicates OK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highlight>
                  <a:srgbClr val="C9DAF8"/>
                </a:highlight>
              </a:rPr>
              <a:t>QoS 2 </a:t>
            </a:r>
            <a:r>
              <a:rPr b="1" lang="en-GB" sz="1100"/>
              <a:t>(exactly once): </a:t>
            </a:r>
            <a:r>
              <a:rPr lang="en-GB" sz="1100"/>
              <a:t>side-effecting commands that must not duplicate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7"/>
          <p:cNvSpPr txBox="1"/>
          <p:nvPr>
            <p:ph type="title"/>
          </p:nvPr>
        </p:nvSpPr>
        <p:spPr>
          <a:xfrm>
            <a:off x="812674" y="1269500"/>
            <a:ext cx="6918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540"/>
              <a:t>Uplink framing - Pkt format + AI inputting</a:t>
            </a:r>
            <a:endParaRPr sz="2540"/>
          </a:p>
        </p:txBody>
      </p:sp>
      <p:pic>
        <p:nvPicPr>
          <p:cNvPr id="222" name="Google Shape;222;p27"/>
          <p:cNvPicPr preferRelativeResize="0"/>
          <p:nvPr/>
        </p:nvPicPr>
        <p:blipFill rotWithShape="1">
          <a:blip r:embed="rId3">
            <a:alphaModFix/>
          </a:blip>
          <a:srcRect b="0" l="0" r="0" t="15038"/>
          <a:stretch/>
        </p:blipFill>
        <p:spPr>
          <a:xfrm>
            <a:off x="448350" y="2634387"/>
            <a:ext cx="4046825" cy="105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7"/>
          <p:cNvSpPr txBox="1"/>
          <p:nvPr/>
        </p:nvSpPr>
        <p:spPr>
          <a:xfrm>
            <a:off x="4685900" y="2634375"/>
            <a:ext cx="4405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latin typeface="Source Code Pro"/>
                <a:ea typeface="Source Code Pro"/>
                <a:cs typeface="Source Code Pro"/>
                <a:sym typeface="Source Code Pro"/>
              </a:rPr>
              <a:t>// wand*/mpu (q0)</a:t>
            </a:r>
            <a:endParaRPr i="1"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Source Code Pro"/>
                <a:ea typeface="Source Code Pro"/>
                <a:cs typeface="Source Code Pro"/>
                <a:sym typeface="Source Code Pro"/>
              </a:rPr>
              <a:t>{"yaw":-12.3,"pitch":3.4,"roll":1.0,"accelx":0.12,"accely":-0.04,"accelz":0.98}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latin typeface="Source Code Pro"/>
                <a:ea typeface="Source Code Pro"/>
                <a:cs typeface="Source Code Pro"/>
                <a:sym typeface="Source Code Pro"/>
              </a:rPr>
              <a:t>// wand*/cast (q2)  — one per gesture</a:t>
            </a:r>
            <a:endParaRPr i="1"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Source Code Pro"/>
                <a:ea typeface="Source Code Pro"/>
                <a:cs typeface="Source Code Pro"/>
                <a:sym typeface="Source Code Pro"/>
              </a:rPr>
              <a:t>{"spell_type":"Z","strength":4}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24" name="Google Shape;224;p27"/>
          <p:cNvSpPr txBox="1"/>
          <p:nvPr/>
        </p:nvSpPr>
        <p:spPr>
          <a:xfrm>
            <a:off x="397123" y="2172150"/>
            <a:ext cx="29697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2"/>
                </a:solidFill>
              </a:rPr>
              <a:t>AI Window in server.py:</a:t>
            </a:r>
            <a:endParaRPr b="1" sz="1300">
              <a:solidFill>
                <a:schemeClr val="dk2"/>
              </a:solidFill>
            </a:endParaRPr>
          </a:p>
        </p:txBody>
      </p:sp>
      <p:sp>
        <p:nvSpPr>
          <p:cNvPr id="225" name="Google Shape;225;p27"/>
          <p:cNvSpPr txBox="1"/>
          <p:nvPr/>
        </p:nvSpPr>
        <p:spPr>
          <a:xfrm>
            <a:off x="4685900" y="2172150"/>
            <a:ext cx="41238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2"/>
                </a:solidFill>
              </a:rPr>
              <a:t>Expected MPU/cast payloads (ESP32 → MQTT):</a:t>
            </a:r>
            <a:endParaRPr b="1"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type="title"/>
          </p:nvPr>
        </p:nvSpPr>
        <p:spPr>
          <a:xfrm>
            <a:off x="812675" y="1269500"/>
            <a:ext cx="7466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540"/>
              <a:t>Downlink &amp; game loop</a:t>
            </a:r>
            <a:endParaRPr sz="2540"/>
          </a:p>
        </p:txBody>
      </p:sp>
      <p:sp>
        <p:nvSpPr>
          <p:cNvPr id="231" name="Google Shape;231;p28"/>
          <p:cNvSpPr txBox="1"/>
          <p:nvPr/>
        </p:nvSpPr>
        <p:spPr>
          <a:xfrm>
            <a:off x="545092" y="1810050"/>
            <a:ext cx="8481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Server.py:</a:t>
            </a:r>
            <a:r>
              <a:rPr b="1" lang="en-GB"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1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2" name="Google Shape;2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7815" y="2131879"/>
            <a:ext cx="4243301" cy="8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8"/>
          <p:cNvSpPr txBox="1"/>
          <p:nvPr/>
        </p:nvSpPr>
        <p:spPr>
          <a:xfrm>
            <a:off x="545100" y="3098350"/>
            <a:ext cx="19713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Battlefield frame every 0.5s</a:t>
            </a:r>
            <a:endParaRPr sz="11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8"/>
          <p:cNvSpPr txBox="1"/>
          <p:nvPr/>
        </p:nvSpPr>
        <p:spPr>
          <a:xfrm>
            <a:off x="545100" y="3876212"/>
            <a:ext cx="23298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latin typeface="Lato"/>
                <a:ea typeface="Lato"/>
                <a:cs typeface="Lato"/>
                <a:sym typeface="Lato"/>
              </a:rPr>
              <a:t>Collision &amp; damage rules (example):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28"/>
          <p:cNvSpPr txBox="1"/>
          <p:nvPr/>
        </p:nvSpPr>
        <p:spPr>
          <a:xfrm>
            <a:off x="616950" y="2238100"/>
            <a:ext cx="14334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 AILoopPlayer1/2 after infer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28"/>
          <p:cNvSpPr txBox="1"/>
          <p:nvPr/>
        </p:nvSpPr>
        <p:spPr>
          <a:xfrm>
            <a:off x="2817825" y="3098350"/>
            <a:ext cx="5052000" cy="8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UPDATE_INTERVAL = 0.5</a:t>
            </a:r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image = {"player1_hp":p1, "player2_hp":p2, "battlefield":spell_display}</a:t>
            </a:r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cli.publish(T_U96_GAME, json.dumps(image), qos=0, retain=True)</a:t>
            </a:r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37" name="Google Shape;237;p28"/>
          <p:cNvSpPr txBox="1"/>
          <p:nvPr/>
        </p:nvSpPr>
        <p:spPr>
          <a:xfrm>
            <a:off x="2766825" y="3876200"/>
            <a:ext cx="4243200" cy="11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# when lanes meet: compare letters + strengths</a:t>
            </a:r>
            <a:endParaRPr i="1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winner = getCollidingSpellWinner()</a:t>
            </a:r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# positions: left→right for P1, right→left for P2</a:t>
            </a:r>
            <a:endParaRPr i="1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def calculatePosition(t, now, is_p1): </a:t>
            </a:r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pos = int((now - t)/2)</a:t>
            </a:r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return pos if is_p1 else 4 - pos</a:t>
            </a:r>
            <a:endParaRPr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type="title"/>
          </p:nvPr>
        </p:nvSpPr>
        <p:spPr>
          <a:xfrm>
            <a:off x="812675" y="1269500"/>
            <a:ext cx="7466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540"/>
              <a:t>Reliability &amp; concurrency (what keeps it stable)</a:t>
            </a:r>
            <a:endParaRPr sz="2540"/>
          </a:p>
        </p:txBody>
      </p:sp>
      <p:sp>
        <p:nvSpPr>
          <p:cNvPr id="243" name="Google Shape;243;p29"/>
          <p:cNvSpPr txBox="1"/>
          <p:nvPr/>
        </p:nvSpPr>
        <p:spPr>
          <a:xfrm>
            <a:off x="932775" y="1913250"/>
            <a:ext cx="7346700" cy="24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Events/Locks:</a:t>
            </a:r>
            <a:r>
              <a:rPr lang="en-GB" sz="1100"/>
              <a:t> </a:t>
            </a:r>
            <a:r>
              <a:rPr lang="en-GB" sz="1100">
                <a:latin typeface="Source Code Pro"/>
                <a:ea typeface="Source Code Pro"/>
                <a:cs typeface="Source Code Pro"/>
                <a:sym typeface="Source Code Pro"/>
              </a:rPr>
              <a:t>connected, gameReady, pauseState</a:t>
            </a:r>
            <a:r>
              <a:rPr lang="en-GB" sz="1100"/>
              <a:t>, per-wand mutex for IMU buffers, </a:t>
            </a:r>
            <a:r>
              <a:rPr lang="en-GB" sz="1100">
                <a:latin typeface="Source Code Pro"/>
                <a:ea typeface="Source Code Pro"/>
                <a:cs typeface="Source Code Pro"/>
                <a:sym typeface="Source Code Pro"/>
              </a:rPr>
              <a:t>spells_lock</a:t>
            </a:r>
            <a:r>
              <a:rPr i="1" lang="en-GB"/>
              <a:t> </a:t>
            </a:r>
            <a:r>
              <a:rPr lang="en-GB" sz="1100"/>
              <a:t>to serialize edits.</a:t>
            </a:r>
            <a:br>
              <a:rPr lang="en-GB"/>
            </a:b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Back-pressure:</a:t>
            </a:r>
            <a:r>
              <a:rPr lang="en-GB" sz="1100"/>
              <a:t> </a:t>
            </a:r>
            <a:r>
              <a:rPr lang="en-GB" sz="1100">
                <a:latin typeface="Source Code Pro"/>
                <a:ea typeface="Source Code Pro"/>
                <a:cs typeface="Source Code Pro"/>
                <a:sym typeface="Source Code Pro"/>
              </a:rPr>
              <a:t>deque(maxlen=60)</a:t>
            </a:r>
            <a:r>
              <a:rPr lang="en-GB" sz="1100"/>
              <a:t> for IMU windows;</a:t>
            </a:r>
            <a:r>
              <a:rPr lang="en-GB" sz="1100">
                <a:latin typeface="Source Code Pro"/>
                <a:ea typeface="Source Code Pro"/>
                <a:cs typeface="Source Code Pro"/>
                <a:sym typeface="Source Code Pro"/>
              </a:rPr>
              <a:t> player*_spells = deque(maxlen=5)</a:t>
            </a:r>
            <a:r>
              <a:rPr lang="en-GB" sz="1100"/>
              <a:t> prevents spam; 2-second anti-spam guard.</a:t>
            </a:r>
            <a:br>
              <a:rPr lang="en-GB" sz="1100"/>
            </a:b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Framing:</a:t>
            </a:r>
            <a:r>
              <a:rPr lang="en-GB" sz="1100"/>
              <a:t> newline-delimited JSON (inside server’s TCP side if you add a raw socket path; MQTT already frames).</a:t>
            </a:r>
            <a:br>
              <a:rPr lang="en-GB" sz="1100"/>
            </a:b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QoS strategy:</a:t>
            </a:r>
            <a:r>
              <a:rPr lang="en-GB" sz="1100"/>
              <a:t> telemetry = 0, decisions/results = 2/1</a:t>
            </a:r>
            <a:br>
              <a:rPr lang="en-GB" sz="1100"/>
            </a:b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LWT:</a:t>
            </a:r>
            <a:r>
              <a:rPr lang="en-GB" sz="1100"/>
              <a:t> </a:t>
            </a:r>
            <a:r>
              <a:rPr lang="en-GB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will_set(u96/status, ready:false, retain)</a:t>
            </a:r>
            <a:r>
              <a:rPr lang="en-GB" sz="1100"/>
              <a:t> so dashboards know if Ultra96 dies.</a:t>
            </a:r>
            <a:br>
              <a:rPr lang="en-GB" sz="1100"/>
            </a:b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Retain:</a:t>
            </a:r>
            <a:r>
              <a:rPr lang="en-GB" sz="1100"/>
              <a:t> </a:t>
            </a:r>
            <a:r>
              <a:rPr lang="en-GB" sz="11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u96/game </a:t>
            </a:r>
            <a:r>
              <a:rPr lang="en-GB" sz="1100"/>
              <a:t>retained → late browser still sees the last frame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Webpage</a:t>
            </a:r>
            <a:endParaRPr/>
          </a:p>
        </p:txBody>
      </p:sp>
      <p:pic>
        <p:nvPicPr>
          <p:cNvPr id="249" name="Google Shape;24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750" y="1775075"/>
            <a:ext cx="7342608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/>
          <p:nvPr>
            <p:ph type="title"/>
          </p:nvPr>
        </p:nvSpPr>
        <p:spPr>
          <a:xfrm>
            <a:off x="812675" y="1269500"/>
            <a:ext cx="7466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540"/>
              <a:t>Encryption</a:t>
            </a:r>
            <a:endParaRPr sz="2540"/>
          </a:p>
        </p:txBody>
      </p:sp>
      <p:pic>
        <p:nvPicPr>
          <p:cNvPr id="255" name="Google Shape;255;p31"/>
          <p:cNvPicPr preferRelativeResize="0"/>
          <p:nvPr/>
        </p:nvPicPr>
        <p:blipFill rotWithShape="1">
          <a:blip r:embed="rId3">
            <a:alphaModFix/>
          </a:blip>
          <a:srcRect b="34883" l="0" r="0" t="0"/>
          <a:stretch/>
        </p:blipFill>
        <p:spPr>
          <a:xfrm>
            <a:off x="1798796" y="2132297"/>
            <a:ext cx="2745626" cy="1124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8471" y="2187178"/>
            <a:ext cx="2745625" cy="1100308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1"/>
          <p:cNvSpPr txBox="1"/>
          <p:nvPr/>
        </p:nvSpPr>
        <p:spPr>
          <a:xfrm>
            <a:off x="1709146" y="1804700"/>
            <a:ext cx="1229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 Mosquitto: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31"/>
          <p:cNvSpPr txBox="1"/>
          <p:nvPr/>
        </p:nvSpPr>
        <p:spPr>
          <a:xfrm>
            <a:off x="5364746" y="1868725"/>
            <a:ext cx="1229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 ESP32: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93875" y="3437100"/>
            <a:ext cx="2492925" cy="158738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1"/>
          <p:cNvSpPr txBox="1"/>
          <p:nvPr/>
        </p:nvSpPr>
        <p:spPr>
          <a:xfrm>
            <a:off x="2348196" y="3951713"/>
            <a:ext cx="1229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 server.py: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project is a 2 player game, where players draw and cast spells, in order to defeat the opposing opponent.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2800" y="2740575"/>
            <a:ext cx="4019741" cy="226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 Model (1D CNN)</a:t>
            </a:r>
            <a:endParaRPr/>
          </a:p>
        </p:txBody>
      </p:sp>
      <p:sp>
        <p:nvSpPr>
          <p:cNvPr id="271" name="Google Shape;271;p33"/>
          <p:cNvSpPr txBox="1"/>
          <p:nvPr>
            <p:ph idx="1" type="body"/>
          </p:nvPr>
        </p:nvSpPr>
        <p:spPr>
          <a:xfrm>
            <a:off x="825275" y="1929550"/>
            <a:ext cx="7776300" cy="27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71"/>
              <a:t>CNN captures local temporal features in IMU signals</a:t>
            </a:r>
            <a:endParaRPr sz="187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71"/>
              <a:t>Fewer parameters → faster and lighter for embedded use</a:t>
            </a:r>
            <a:endParaRPr sz="187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71"/>
              <a:t>More robust to timing shifts and noise</a:t>
            </a:r>
            <a:endParaRPr sz="187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71"/>
              <a:t>Better generalization and higher accuracy on gesture data</a:t>
            </a:r>
            <a:endParaRPr sz="187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 and Features</a:t>
            </a:r>
            <a:endParaRPr/>
          </a:p>
        </p:txBody>
      </p:sp>
      <p:sp>
        <p:nvSpPr>
          <p:cNvPr id="277" name="Google Shape;277;p34"/>
          <p:cNvSpPr txBox="1"/>
          <p:nvPr>
            <p:ph idx="1" type="body"/>
          </p:nvPr>
        </p:nvSpPr>
        <p:spPr>
          <a:xfrm>
            <a:off x="825275" y="1929550"/>
            <a:ext cx="4114800" cy="27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71"/>
              <a:t>Limited computational resources on embedded hardware.</a:t>
            </a:r>
            <a:endParaRPr sz="187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71"/>
              <a:t>Innovation: Designed a lightweight CNN to minimize parameters while keeping accuracy high. BatchNormalization folding to remove unnecessary operations during inference.</a:t>
            </a:r>
            <a:endParaRPr sz="1871"/>
          </a:p>
        </p:txBody>
      </p:sp>
      <p:pic>
        <p:nvPicPr>
          <p:cNvPr id="278" name="Google Shape;27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950" y="1929549"/>
            <a:ext cx="3899125" cy="275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 and Features</a:t>
            </a:r>
            <a:endParaRPr/>
          </a:p>
        </p:txBody>
      </p:sp>
      <p:sp>
        <p:nvSpPr>
          <p:cNvPr id="284" name="Google Shape;284;p35"/>
          <p:cNvSpPr txBox="1"/>
          <p:nvPr>
            <p:ph idx="1" type="body"/>
          </p:nvPr>
        </p:nvSpPr>
        <p:spPr>
          <a:xfrm>
            <a:off x="267350" y="1929550"/>
            <a:ext cx="3905700" cy="27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71"/>
              <a:t>Inaccuracy on unseen data. Sensor noise and variability.</a:t>
            </a:r>
            <a:endParaRPr sz="187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71"/>
              <a:t>Innovation: Added Gaussian noise, random scaling, and time shifting during training to simulate real-world conditions.</a:t>
            </a:r>
            <a:endParaRPr sz="1871"/>
          </a:p>
        </p:txBody>
      </p:sp>
      <p:pic>
        <p:nvPicPr>
          <p:cNvPr id="285" name="Google Shape;2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0875" y="1929550"/>
            <a:ext cx="5021449" cy="30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Metrics</a:t>
            </a:r>
            <a:endParaRPr/>
          </a:p>
        </p:txBody>
      </p:sp>
      <p:sp>
        <p:nvSpPr>
          <p:cNvPr id="291" name="Google Shape;291;p36"/>
          <p:cNvSpPr txBox="1"/>
          <p:nvPr>
            <p:ph idx="1" type="body"/>
          </p:nvPr>
        </p:nvSpPr>
        <p:spPr>
          <a:xfrm>
            <a:off x="267350" y="1929550"/>
            <a:ext cx="3905700" cy="27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71"/>
          </a:p>
        </p:txBody>
      </p:sp>
      <p:pic>
        <p:nvPicPr>
          <p:cNvPr id="292" name="Google Shape;29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27" y="2399950"/>
            <a:ext cx="3613723" cy="227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1575" y="790525"/>
            <a:ext cx="5724526" cy="14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Block Design</a:t>
            </a:r>
            <a:endParaRPr/>
          </a:p>
        </p:txBody>
      </p:sp>
      <p:sp>
        <p:nvSpPr>
          <p:cNvPr id="299" name="Google Shape;299;p37"/>
          <p:cNvSpPr txBox="1"/>
          <p:nvPr>
            <p:ph idx="1" type="body"/>
          </p:nvPr>
        </p:nvSpPr>
        <p:spPr>
          <a:xfrm>
            <a:off x="729450" y="1853850"/>
            <a:ext cx="5726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/>
              <a:t>Used in Vivado to generate bitstream</a:t>
            </a:r>
            <a:endParaRPr sz="1600"/>
          </a:p>
        </p:txBody>
      </p:sp>
      <p:pic>
        <p:nvPicPr>
          <p:cNvPr id="300" name="Google Shape;3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38" y="2142025"/>
            <a:ext cx="7973724" cy="23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and Flow control</a:t>
            </a:r>
            <a:endParaRPr/>
          </a:p>
        </p:txBody>
      </p:sp>
      <p:sp>
        <p:nvSpPr>
          <p:cNvPr id="306" name="Google Shape;306;p38"/>
          <p:cNvSpPr txBox="1"/>
          <p:nvPr>
            <p:ph idx="1" type="body"/>
          </p:nvPr>
        </p:nvSpPr>
        <p:spPr>
          <a:xfrm>
            <a:off x="825275" y="1853850"/>
            <a:ext cx="7688700" cy="30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71"/>
              <a:t>The IMU collects 6-channel motion data (accelerometer + gyroscope) at 20 Hz.</a:t>
            </a:r>
            <a:endParaRPr sz="187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71"/>
              <a:t>Each gesture is captured as a 3-second window (60 timesteps), normalized using precomputed mean and standard deviation.</a:t>
            </a:r>
            <a:endParaRPr sz="187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71"/>
              <a:t>Preprocessed data is fed into the embedded CNN model, which predicts one of 7 gesture classes (Circle, Infinity, None, Square, Triangle, Wave, Zigzag).</a:t>
            </a:r>
            <a:endParaRPr sz="187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71"/>
              <a:t>The predicted gesture is transmitted to the game screen. </a:t>
            </a:r>
            <a:endParaRPr sz="1871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12" name="Google Shape;312;p39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Logic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Spell Types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98100"/>
            <a:ext cx="1783500" cy="28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Clashing logic: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If spell draws, spell with strongest strength wins, and gets weakened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If spell wins by element advantage, spell </a:t>
            </a:r>
            <a:r>
              <a:rPr lang="en-GB"/>
              <a:t>won't</a:t>
            </a:r>
            <a:r>
              <a:rPr lang="en-GB"/>
              <a:t> weaken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4100" y="345501"/>
            <a:ext cx="4055500" cy="479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engine setup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Run in separate thread in  parallel with comms and AI prediction on the </a:t>
            </a:r>
            <a:r>
              <a:rPr lang="en-GB"/>
              <a:t>ultra 96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Preventing race conditions using thread locks.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Calculating of spell position and player health as well as refreshing of the screen will be done approx every 0.5ms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175" y="2707325"/>
            <a:ext cx="3152775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algorithm</a:t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5632317" y="1189775"/>
            <a:ext cx="3305700" cy="669000"/>
          </a:xfrm>
          <a:prstGeom prst="chevron">
            <a:avLst>
              <a:gd fmla="val 50000" name="adj"/>
            </a:avLst>
          </a:prstGeom>
          <a:solidFill>
            <a:srgbClr val="D837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Unpause detection Thread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0" y="1189989"/>
            <a:ext cx="3546900" cy="669000"/>
          </a:xfrm>
          <a:prstGeom prst="homePlate">
            <a:avLst>
              <a:gd fmla="val 50000" name="adj"/>
            </a:avLst>
          </a:prstGeom>
          <a:solidFill>
            <a:srgbClr val="801F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Position Calculation Thread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2944204" y="1189775"/>
            <a:ext cx="3305700" cy="669000"/>
          </a:xfrm>
          <a:prstGeom prst="chevron">
            <a:avLst>
              <a:gd fmla="val 50000" name="adj"/>
            </a:avLst>
          </a:prstGeom>
          <a:solidFill>
            <a:srgbClr val="B02B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Pause detection Thread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678175" y="647700"/>
            <a:ext cx="3116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Game Algorithm</a:t>
            </a:r>
            <a:endParaRPr sz="2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121825" y="1935972"/>
            <a:ext cx="1874400" cy="43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Initialize Game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Player1/2 Health: 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121825" y="2561213"/>
            <a:ext cx="1874400" cy="4875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Game end?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2209225" y="2370375"/>
            <a:ext cx="735000" cy="852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Send game end packet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87825" y="3145150"/>
            <a:ext cx="1951500" cy="5352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Game Ready?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53425" y="3848475"/>
            <a:ext cx="2628900" cy="126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Deal with colliding spells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Check for any damage done/ game end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Calculate and Send spell position + player health packet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8" name="Google Shape;128;p18"/>
          <p:cNvCxnSpPr>
            <a:stCxn id="123" idx="2"/>
            <a:endCxn id="124" idx="0"/>
          </p:cNvCxnSpPr>
          <p:nvPr/>
        </p:nvCxnSpPr>
        <p:spPr>
          <a:xfrm>
            <a:off x="1059025" y="2370372"/>
            <a:ext cx="0" cy="19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18"/>
          <p:cNvCxnSpPr>
            <a:stCxn id="124" idx="3"/>
            <a:endCxn id="125" idx="1"/>
          </p:cNvCxnSpPr>
          <p:nvPr/>
        </p:nvCxnSpPr>
        <p:spPr>
          <a:xfrm flipH="1" rot="10800000">
            <a:off x="1996225" y="2796263"/>
            <a:ext cx="2130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18"/>
          <p:cNvCxnSpPr>
            <a:stCxn id="124" idx="2"/>
            <a:endCxn id="126" idx="0"/>
          </p:cNvCxnSpPr>
          <p:nvPr/>
        </p:nvCxnSpPr>
        <p:spPr>
          <a:xfrm>
            <a:off x="1059025" y="3048713"/>
            <a:ext cx="4500" cy="9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18"/>
          <p:cNvCxnSpPr>
            <a:stCxn id="126" idx="2"/>
          </p:cNvCxnSpPr>
          <p:nvPr/>
        </p:nvCxnSpPr>
        <p:spPr>
          <a:xfrm>
            <a:off x="1063575" y="3680350"/>
            <a:ext cx="1500" cy="17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18"/>
          <p:cNvCxnSpPr/>
          <p:nvPr/>
        </p:nvCxnSpPr>
        <p:spPr>
          <a:xfrm>
            <a:off x="3114200" y="1859000"/>
            <a:ext cx="0" cy="328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8"/>
          <p:cNvCxnSpPr>
            <a:endCxn id="124" idx="1"/>
          </p:cNvCxnSpPr>
          <p:nvPr/>
        </p:nvCxnSpPr>
        <p:spPr>
          <a:xfrm rot="-5400000">
            <a:off x="-447425" y="3292913"/>
            <a:ext cx="1057200" cy="81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8"/>
          <p:cNvCxnSpPr>
            <a:endCxn id="124" idx="1"/>
          </p:cNvCxnSpPr>
          <p:nvPr/>
        </p:nvCxnSpPr>
        <p:spPr>
          <a:xfrm>
            <a:off x="53425" y="2799263"/>
            <a:ext cx="684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8"/>
          <p:cNvCxnSpPr>
            <a:stCxn id="126" idx="3"/>
            <a:endCxn id="126" idx="0"/>
          </p:cNvCxnSpPr>
          <p:nvPr/>
        </p:nvCxnSpPr>
        <p:spPr>
          <a:xfrm rot="10800000">
            <a:off x="1063425" y="3145150"/>
            <a:ext cx="975900" cy="267600"/>
          </a:xfrm>
          <a:prstGeom prst="curvedConnector4">
            <a:avLst>
              <a:gd fmla="val -8674" name="adj1"/>
              <a:gd fmla="val 14593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8"/>
          <p:cNvCxnSpPr/>
          <p:nvPr/>
        </p:nvCxnSpPr>
        <p:spPr>
          <a:xfrm flipH="1">
            <a:off x="1059025" y="3072813"/>
            <a:ext cx="108300" cy="7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18"/>
          <p:cNvSpPr txBox="1"/>
          <p:nvPr/>
        </p:nvSpPr>
        <p:spPr>
          <a:xfrm>
            <a:off x="610650" y="2874750"/>
            <a:ext cx="4818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18"/>
          <p:cNvSpPr txBox="1"/>
          <p:nvPr/>
        </p:nvSpPr>
        <p:spPr>
          <a:xfrm>
            <a:off x="1845713" y="2447350"/>
            <a:ext cx="4818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Yes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18"/>
          <p:cNvSpPr txBox="1"/>
          <p:nvPr/>
        </p:nvSpPr>
        <p:spPr>
          <a:xfrm>
            <a:off x="1532538" y="2958825"/>
            <a:ext cx="4818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18"/>
          <p:cNvSpPr txBox="1"/>
          <p:nvPr/>
        </p:nvSpPr>
        <p:spPr>
          <a:xfrm>
            <a:off x="1063563" y="3547275"/>
            <a:ext cx="4818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Yes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1" name="Google Shape;141;p18"/>
          <p:cNvCxnSpPr/>
          <p:nvPr/>
        </p:nvCxnSpPr>
        <p:spPr>
          <a:xfrm flipH="1">
            <a:off x="6009200" y="1880575"/>
            <a:ext cx="11100" cy="330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18"/>
          <p:cNvCxnSpPr>
            <a:endCxn id="143" idx="3"/>
          </p:cNvCxnSpPr>
          <p:nvPr/>
        </p:nvCxnSpPr>
        <p:spPr>
          <a:xfrm flipH="1" rot="10800000">
            <a:off x="4636425" y="2174663"/>
            <a:ext cx="627600" cy="193500"/>
          </a:xfrm>
          <a:prstGeom prst="curvedConnector3">
            <a:avLst>
              <a:gd fmla="val 13794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18"/>
          <p:cNvSpPr txBox="1"/>
          <p:nvPr/>
        </p:nvSpPr>
        <p:spPr>
          <a:xfrm>
            <a:off x="5169375" y="2270550"/>
            <a:ext cx="4818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8"/>
          <p:cNvSpPr/>
          <p:nvPr/>
        </p:nvSpPr>
        <p:spPr>
          <a:xfrm>
            <a:off x="3312525" y="1870913"/>
            <a:ext cx="1951500" cy="6075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Pause detected?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18"/>
          <p:cNvSpPr/>
          <p:nvPr/>
        </p:nvSpPr>
        <p:spPr>
          <a:xfrm>
            <a:off x="3201063" y="2580825"/>
            <a:ext cx="2174400" cy="105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Get Paused time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Send game state packet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Set Game as not ready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6" name="Google Shape;146;p18"/>
          <p:cNvCxnSpPr>
            <a:stCxn id="145" idx="3"/>
          </p:cNvCxnSpPr>
          <p:nvPr/>
        </p:nvCxnSpPr>
        <p:spPr>
          <a:xfrm>
            <a:off x="5375463" y="3109425"/>
            <a:ext cx="10119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" name="Google Shape;147;p18"/>
          <p:cNvSpPr/>
          <p:nvPr/>
        </p:nvSpPr>
        <p:spPr>
          <a:xfrm>
            <a:off x="6387375" y="2807775"/>
            <a:ext cx="1951500" cy="6075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Unp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ause detected?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8" name="Google Shape;148;p18"/>
          <p:cNvCxnSpPr>
            <a:endCxn id="147" idx="3"/>
          </p:cNvCxnSpPr>
          <p:nvPr/>
        </p:nvCxnSpPr>
        <p:spPr>
          <a:xfrm flipH="1" rot="10800000">
            <a:off x="7796175" y="3111525"/>
            <a:ext cx="542700" cy="170100"/>
          </a:xfrm>
          <a:prstGeom prst="curvedConnector3">
            <a:avLst>
              <a:gd fmla="val 14387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" name="Google Shape;149;p18"/>
          <p:cNvSpPr txBox="1"/>
          <p:nvPr/>
        </p:nvSpPr>
        <p:spPr>
          <a:xfrm>
            <a:off x="8109625" y="3137825"/>
            <a:ext cx="4818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8"/>
          <p:cNvSpPr/>
          <p:nvPr/>
        </p:nvSpPr>
        <p:spPr>
          <a:xfrm>
            <a:off x="6275925" y="3547275"/>
            <a:ext cx="2174400" cy="150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Clear MPU buffer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Update time, add the diff between pause and unpause time to the spell’s original cast time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1" name="Google Shape;151;p18"/>
          <p:cNvCxnSpPr>
            <a:stCxn id="150" idx="3"/>
            <a:endCxn id="143" idx="3"/>
          </p:cNvCxnSpPr>
          <p:nvPr/>
        </p:nvCxnSpPr>
        <p:spPr>
          <a:xfrm rot="10800000">
            <a:off x="5264025" y="2174775"/>
            <a:ext cx="3186300" cy="2125500"/>
          </a:xfrm>
          <a:prstGeom prst="bentConnector3">
            <a:avLst>
              <a:gd fmla="val -747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8"/>
          <p:cNvCxnSpPr>
            <a:stCxn id="143" idx="2"/>
            <a:endCxn id="145" idx="0"/>
          </p:cNvCxnSpPr>
          <p:nvPr/>
        </p:nvCxnSpPr>
        <p:spPr>
          <a:xfrm>
            <a:off x="4288275" y="2478413"/>
            <a:ext cx="0" cy="10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3" name="Google Shape;153;p18"/>
          <p:cNvCxnSpPr>
            <a:stCxn id="147" idx="2"/>
            <a:endCxn id="150" idx="0"/>
          </p:cNvCxnSpPr>
          <p:nvPr/>
        </p:nvCxnSpPr>
        <p:spPr>
          <a:xfrm>
            <a:off x="7363125" y="3415275"/>
            <a:ext cx="0" cy="13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18"/>
          <p:cNvCxnSpPr>
            <a:endCxn id="143" idx="3"/>
          </p:cNvCxnSpPr>
          <p:nvPr/>
        </p:nvCxnSpPr>
        <p:spPr>
          <a:xfrm flipH="1">
            <a:off x="5264025" y="2171663"/>
            <a:ext cx="3792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18"/>
          <p:cNvCxnSpPr>
            <a:endCxn id="147" idx="3"/>
          </p:cNvCxnSpPr>
          <p:nvPr/>
        </p:nvCxnSpPr>
        <p:spPr>
          <a:xfrm rot="10800000">
            <a:off x="8338875" y="3111525"/>
            <a:ext cx="199500" cy="2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/>
          <p:nvPr/>
        </p:nvSpPr>
        <p:spPr>
          <a:xfrm>
            <a:off x="257425" y="480550"/>
            <a:ext cx="2025300" cy="652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Wand In drawing mode.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Streams MPU data to U96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1" name="Google Shape;161;p19"/>
          <p:cNvCxnSpPr>
            <a:stCxn id="160" idx="3"/>
            <a:endCxn id="162" idx="1"/>
          </p:cNvCxnSpPr>
          <p:nvPr/>
        </p:nvCxnSpPr>
        <p:spPr>
          <a:xfrm>
            <a:off x="2282725" y="806650"/>
            <a:ext cx="66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19"/>
          <p:cNvSpPr/>
          <p:nvPr/>
        </p:nvSpPr>
        <p:spPr>
          <a:xfrm>
            <a:off x="2952025" y="480550"/>
            <a:ext cx="2025300" cy="652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Mpu data buffer fills up, and AI starts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making predictions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5646625" y="480550"/>
            <a:ext cx="2025300" cy="652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AI predicts data and sends prediction to wand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4" name="Google Shape;164;p19"/>
          <p:cNvCxnSpPr/>
          <p:nvPr/>
        </p:nvCxnSpPr>
        <p:spPr>
          <a:xfrm>
            <a:off x="4977325" y="806650"/>
            <a:ext cx="66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Google Shape;165;p19"/>
          <p:cNvCxnSpPr>
            <a:stCxn id="163" idx="2"/>
            <a:endCxn id="166" idx="0"/>
          </p:cNvCxnSpPr>
          <p:nvPr/>
        </p:nvCxnSpPr>
        <p:spPr>
          <a:xfrm rot="5400000">
            <a:off x="3618175" y="-1215350"/>
            <a:ext cx="693000" cy="53892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19"/>
          <p:cNvSpPr/>
          <p:nvPr/>
        </p:nvSpPr>
        <p:spPr>
          <a:xfrm>
            <a:off x="257425" y="1825725"/>
            <a:ext cx="2025300" cy="139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Wand goes to casting mode.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Lights up LED (colour based on spell type, brightness based on strength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7" name="Google Shape;167;p19"/>
          <p:cNvCxnSpPr>
            <a:endCxn id="166" idx="0"/>
          </p:cNvCxnSpPr>
          <p:nvPr/>
        </p:nvCxnSpPr>
        <p:spPr>
          <a:xfrm flipH="1">
            <a:off x="1270075" y="1472025"/>
            <a:ext cx="4500" cy="35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8" name="Google Shape;168;p19"/>
          <p:cNvSpPr/>
          <p:nvPr/>
        </p:nvSpPr>
        <p:spPr>
          <a:xfrm>
            <a:off x="2952025" y="1825725"/>
            <a:ext cx="2025300" cy="139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When thrust detected, wand sends packet to U96, with strength and spell type info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9" name="Google Shape;169;p19"/>
          <p:cNvCxnSpPr>
            <a:stCxn id="166" idx="3"/>
            <a:endCxn id="168" idx="1"/>
          </p:cNvCxnSpPr>
          <p:nvPr/>
        </p:nvCxnSpPr>
        <p:spPr>
          <a:xfrm>
            <a:off x="2282725" y="2521125"/>
            <a:ext cx="66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19"/>
          <p:cNvSpPr/>
          <p:nvPr/>
        </p:nvSpPr>
        <p:spPr>
          <a:xfrm>
            <a:off x="5646625" y="1825725"/>
            <a:ext cx="2025300" cy="139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U96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detects that spell is casted, and adds the spell to the queue for game engine to handle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1" name="Google Shape;171;p19"/>
          <p:cNvCxnSpPr/>
          <p:nvPr/>
        </p:nvCxnSpPr>
        <p:spPr>
          <a:xfrm>
            <a:off x="4977325" y="2521125"/>
            <a:ext cx="66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Hardware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Components used</a:t>
            </a:r>
            <a:endParaRPr/>
          </a:p>
        </p:txBody>
      </p:sp>
      <p:sp>
        <p:nvSpPr>
          <p:cNvPr id="182" name="Google Shape;182;p21"/>
          <p:cNvSpPr txBox="1"/>
          <p:nvPr>
            <p:ph idx="1" type="body"/>
          </p:nvPr>
        </p:nvSpPr>
        <p:spPr>
          <a:xfrm>
            <a:off x="729450" y="1893388"/>
            <a:ext cx="4187100" cy="28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ESP32 Firebeetle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Receive and transmit data to Ultra96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Control LED colour and strength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MPU6050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Collect roll,pitch,yaw as well as 3-axis accel using in  built Digital Motion </a:t>
            </a:r>
            <a:r>
              <a:rPr lang="en-GB"/>
              <a:t>processing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LED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Indicate spell strength, based on amount wand spins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Indicate spell type, based on what AI predicts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MAX17043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Battery Fuel gauge to detect battery level</a:t>
            </a:r>
            <a:endParaRPr/>
          </a:p>
        </p:txBody>
      </p:sp>
      <p:pic>
        <p:nvPicPr>
          <p:cNvPr id="183" name="Google Shape;18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900" y="1853850"/>
            <a:ext cx="3922650" cy="2941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